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455" r:id="rId3"/>
    <p:sldId id="451" r:id="rId4"/>
    <p:sldId id="453" r:id="rId5"/>
    <p:sldId id="457" r:id="rId6"/>
    <p:sldId id="452" r:id="rId7"/>
    <p:sldId id="460" r:id="rId8"/>
    <p:sldId id="454" r:id="rId9"/>
    <p:sldId id="449" r:id="rId10"/>
    <p:sldId id="458" r:id="rId11"/>
    <p:sldId id="459" r:id="rId12"/>
    <p:sldId id="450" r:id="rId13"/>
    <p:sldId id="395" r:id="rId14"/>
    <p:sldId id="334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ed Bari" initials="SB" lastIdx="2" clrIdx="0">
    <p:extLst>
      <p:ext uri="{19B8F6BF-5375-455C-9EA6-DF929625EA0E}">
        <p15:presenceInfo xmlns:p15="http://schemas.microsoft.com/office/powerpoint/2012/main" userId="S::syed.bari@ryerson.ca::773a9fd7-e15b-40b0-87ac-5fd886335d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363"/>
    <a:srgbClr val="FCB827"/>
    <a:srgbClr val="FFD58A"/>
    <a:srgbClr val="ECEB86"/>
    <a:srgbClr val="E3E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/>
    <p:restoredTop sz="95679"/>
  </p:normalViewPr>
  <p:slideViewPr>
    <p:cSldViewPr>
      <p:cViewPr varScale="1">
        <p:scale>
          <a:sx n="143" d="100"/>
          <a:sy n="143" d="100"/>
        </p:scale>
        <p:origin x="105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EAD6A-2730-1C47-B300-8BA1FD25DD9F}" type="datetimeFigureOut">
              <a:rPr lang="en-US" smtClean="0"/>
              <a:t>7/25/22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DA1B1-6650-4D44-817D-606A312FD3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6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joining, It’s the end of January so I guess, I can still wish you all,  a blessed happy new year, my name is syed bari, I am the founder of BDATA, BDATA is a tech company out of Toronto, We have developed light weight cyber security technology, which help companies to avoid 3</a:t>
            </a:r>
            <a:r>
              <a:rPr lang="en-US" baseline="30000" dirty="0"/>
              <a:t>rd</a:t>
            </a:r>
            <a:r>
              <a:rPr lang="en-US" dirty="0"/>
              <a:t> party and have a zero trust architecture implemented by design, In this webinar, I am going to talk about the cyber security challenges , and how to quickly resolve those challenges by using BIoT enabled ASUS Devices, which comes with multilayer cyber security pre-implemented and help companies to be focused on their digital transformation use cases rather spending time and money for implementing multilayer cyber security on edge devices.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DA1B1-6650-4D44-817D-606A312FD3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1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joining, please visit our website to know more about technology, team and use cases.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DA1B1-6650-4D44-817D-606A312FD3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3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912511" y="0"/>
            <a:ext cx="2231470" cy="314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4389691" y="501924"/>
            <a:ext cx="4637615" cy="464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4728815" y="741148"/>
            <a:ext cx="3752215" cy="3832860"/>
          </a:xfrm>
          <a:custGeom>
            <a:avLst/>
            <a:gdLst/>
            <a:ahLst/>
            <a:cxnLst/>
            <a:rect l="l" t="t" r="r" b="b"/>
            <a:pathLst>
              <a:path w="3752215" h="3832860">
                <a:moveTo>
                  <a:pt x="3308918" y="3832792"/>
                </a:moveTo>
                <a:lnTo>
                  <a:pt x="442849" y="3832792"/>
                </a:lnTo>
                <a:lnTo>
                  <a:pt x="394596" y="3830193"/>
                </a:lnTo>
                <a:lnTo>
                  <a:pt x="347848" y="3822577"/>
                </a:lnTo>
                <a:lnTo>
                  <a:pt x="302876" y="3810215"/>
                </a:lnTo>
                <a:lnTo>
                  <a:pt x="259948" y="3793375"/>
                </a:lnTo>
                <a:lnTo>
                  <a:pt x="219336" y="3772329"/>
                </a:lnTo>
                <a:lnTo>
                  <a:pt x="181310" y="3747346"/>
                </a:lnTo>
                <a:lnTo>
                  <a:pt x="146139" y="3718698"/>
                </a:lnTo>
                <a:lnTo>
                  <a:pt x="114094" y="3686653"/>
                </a:lnTo>
                <a:lnTo>
                  <a:pt x="85445" y="3651482"/>
                </a:lnTo>
                <a:lnTo>
                  <a:pt x="60462" y="3613455"/>
                </a:lnTo>
                <a:lnTo>
                  <a:pt x="39416" y="3572843"/>
                </a:lnTo>
                <a:lnTo>
                  <a:pt x="22577" y="3529916"/>
                </a:lnTo>
                <a:lnTo>
                  <a:pt x="10214" y="3484943"/>
                </a:lnTo>
                <a:lnTo>
                  <a:pt x="2598" y="3438195"/>
                </a:lnTo>
                <a:lnTo>
                  <a:pt x="0" y="3389943"/>
                </a:lnTo>
                <a:lnTo>
                  <a:pt x="0" y="442861"/>
                </a:lnTo>
                <a:lnTo>
                  <a:pt x="2598" y="394606"/>
                </a:lnTo>
                <a:lnTo>
                  <a:pt x="10214" y="347857"/>
                </a:lnTo>
                <a:lnTo>
                  <a:pt x="22577" y="302882"/>
                </a:lnTo>
                <a:lnTo>
                  <a:pt x="39416" y="259953"/>
                </a:lnTo>
                <a:lnTo>
                  <a:pt x="60462" y="219340"/>
                </a:lnTo>
                <a:lnTo>
                  <a:pt x="85445" y="181312"/>
                </a:lnTo>
                <a:lnTo>
                  <a:pt x="114094" y="146141"/>
                </a:lnTo>
                <a:lnTo>
                  <a:pt x="146139" y="114095"/>
                </a:lnTo>
                <a:lnTo>
                  <a:pt x="181310" y="85446"/>
                </a:lnTo>
                <a:lnTo>
                  <a:pt x="219336" y="60463"/>
                </a:lnTo>
                <a:lnTo>
                  <a:pt x="259948" y="39416"/>
                </a:lnTo>
                <a:lnTo>
                  <a:pt x="302876" y="22577"/>
                </a:lnTo>
                <a:lnTo>
                  <a:pt x="347848" y="10214"/>
                </a:lnTo>
                <a:lnTo>
                  <a:pt x="394596" y="2598"/>
                </a:lnTo>
                <a:lnTo>
                  <a:pt x="442849" y="0"/>
                </a:lnTo>
                <a:lnTo>
                  <a:pt x="3308918" y="0"/>
                </a:lnTo>
                <a:lnTo>
                  <a:pt x="3358895" y="2826"/>
                </a:lnTo>
                <a:lnTo>
                  <a:pt x="3407847" y="11187"/>
                </a:lnTo>
                <a:lnTo>
                  <a:pt x="3455340" y="24901"/>
                </a:lnTo>
                <a:lnTo>
                  <a:pt x="3500943" y="43790"/>
                </a:lnTo>
                <a:lnTo>
                  <a:pt x="3544225" y="67675"/>
                </a:lnTo>
                <a:lnTo>
                  <a:pt x="3584752" y="96375"/>
                </a:lnTo>
                <a:lnTo>
                  <a:pt x="3622092" y="129712"/>
                </a:lnTo>
                <a:lnTo>
                  <a:pt x="3655427" y="167045"/>
                </a:lnTo>
                <a:lnTo>
                  <a:pt x="3684124" y="207568"/>
                </a:lnTo>
                <a:lnTo>
                  <a:pt x="3708007" y="250848"/>
                </a:lnTo>
                <a:lnTo>
                  <a:pt x="3726894" y="296450"/>
                </a:lnTo>
                <a:lnTo>
                  <a:pt x="3740607" y="343942"/>
                </a:lnTo>
                <a:lnTo>
                  <a:pt x="3748966" y="392890"/>
                </a:lnTo>
                <a:lnTo>
                  <a:pt x="3751792" y="442861"/>
                </a:lnTo>
                <a:lnTo>
                  <a:pt x="3751792" y="3389943"/>
                </a:lnTo>
                <a:lnTo>
                  <a:pt x="3749193" y="3438195"/>
                </a:lnTo>
                <a:lnTo>
                  <a:pt x="3741577" y="3484943"/>
                </a:lnTo>
                <a:lnTo>
                  <a:pt x="3729215" y="3529916"/>
                </a:lnTo>
                <a:lnTo>
                  <a:pt x="3712375" y="3572843"/>
                </a:lnTo>
                <a:lnTo>
                  <a:pt x="3691328" y="3613455"/>
                </a:lnTo>
                <a:lnTo>
                  <a:pt x="3666345" y="3651482"/>
                </a:lnTo>
                <a:lnTo>
                  <a:pt x="3637695" y="3686653"/>
                </a:lnTo>
                <a:lnTo>
                  <a:pt x="3605649" y="3718698"/>
                </a:lnTo>
                <a:lnTo>
                  <a:pt x="3570477" y="3747346"/>
                </a:lnTo>
                <a:lnTo>
                  <a:pt x="3532448" y="3772329"/>
                </a:lnTo>
                <a:lnTo>
                  <a:pt x="3491833" y="3793375"/>
                </a:lnTo>
                <a:lnTo>
                  <a:pt x="3448903" y="3810215"/>
                </a:lnTo>
                <a:lnTo>
                  <a:pt x="3403927" y="3822577"/>
                </a:lnTo>
                <a:lnTo>
                  <a:pt x="3357175" y="3830193"/>
                </a:lnTo>
                <a:lnTo>
                  <a:pt x="3308918" y="3832792"/>
                </a:lnTo>
                <a:close/>
              </a:path>
            </a:pathLst>
          </a:custGeom>
          <a:solidFill>
            <a:srgbClr val="00A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8672" y="454357"/>
            <a:ext cx="1546654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F2F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9223" y="2115371"/>
            <a:ext cx="7845553" cy="228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D36AEB4-FFFD-D74E-8AFF-A143A629E59C}"/>
              </a:ext>
            </a:extLst>
          </p:cNvPr>
          <p:cNvSpPr txBox="1"/>
          <p:nvPr userDrawn="1"/>
        </p:nvSpPr>
        <p:spPr>
          <a:xfrm>
            <a:off x="343250" y="285750"/>
            <a:ext cx="138499" cy="436554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b="1" dirty="0">
                <a:latin typeface="Arial"/>
                <a:cs typeface="Arial"/>
              </a:rPr>
              <a:t>BDATA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9462083-8BF7-6E40-9E16-DF352FBDD70C}"/>
              </a:ext>
            </a:extLst>
          </p:cNvPr>
          <p:cNvSpPr/>
          <p:nvPr userDrawn="1"/>
        </p:nvSpPr>
        <p:spPr>
          <a:xfrm>
            <a:off x="304800" y="313753"/>
            <a:ext cx="16510" cy="647065"/>
          </a:xfrm>
          <a:custGeom>
            <a:avLst/>
            <a:gdLst/>
            <a:ahLst/>
            <a:cxnLst/>
            <a:rect l="l" t="t" r="r" b="b"/>
            <a:pathLst>
              <a:path w="16509" h="647065">
                <a:moveTo>
                  <a:pt x="16199" y="646798"/>
                </a:moveTo>
                <a:lnTo>
                  <a:pt x="0" y="646798"/>
                </a:lnTo>
                <a:lnTo>
                  <a:pt x="0" y="0"/>
                </a:lnTo>
                <a:lnTo>
                  <a:pt x="16199" y="0"/>
                </a:lnTo>
                <a:lnTo>
                  <a:pt x="16199" y="646798"/>
                </a:lnTo>
                <a:close/>
              </a:path>
            </a:pathLst>
          </a:custGeom>
          <a:solidFill>
            <a:srgbClr val="00A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D8B9383-9293-6548-9665-D1DBA4883CAC}"/>
              </a:ext>
            </a:extLst>
          </p:cNvPr>
          <p:cNvSpPr/>
          <p:nvPr userDrawn="1"/>
        </p:nvSpPr>
        <p:spPr>
          <a:xfrm>
            <a:off x="304800" y="4697534"/>
            <a:ext cx="684198" cy="235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924B51C-3CFF-AA42-A9AC-6C8C51337F8A}"/>
              </a:ext>
            </a:extLst>
          </p:cNvPr>
          <p:cNvSpPr/>
          <p:nvPr userDrawn="1"/>
        </p:nvSpPr>
        <p:spPr>
          <a:xfrm>
            <a:off x="1050290" y="4684704"/>
            <a:ext cx="16510" cy="263525"/>
          </a:xfrm>
          <a:custGeom>
            <a:avLst/>
            <a:gdLst/>
            <a:ahLst/>
            <a:cxnLst/>
            <a:rect l="l" t="t" r="r" b="b"/>
            <a:pathLst>
              <a:path w="16509" h="263525">
                <a:moveTo>
                  <a:pt x="16199" y="263074"/>
                </a:moveTo>
                <a:lnTo>
                  <a:pt x="0" y="263074"/>
                </a:lnTo>
                <a:lnTo>
                  <a:pt x="0" y="0"/>
                </a:lnTo>
                <a:lnTo>
                  <a:pt x="16199" y="0"/>
                </a:lnTo>
                <a:lnTo>
                  <a:pt x="16199" y="2630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3D4D059F-0F18-6542-A2DF-0020BC044103}"/>
              </a:ext>
            </a:extLst>
          </p:cNvPr>
          <p:cNvSpPr txBox="1">
            <a:spLocks/>
          </p:cNvSpPr>
          <p:nvPr userDrawn="1"/>
        </p:nvSpPr>
        <p:spPr>
          <a:xfrm>
            <a:off x="1143000" y="4756010"/>
            <a:ext cx="1951003" cy="14234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50"/>
              </a:spcBef>
            </a:pPr>
            <a:r>
              <a:rPr lang="en-CA" sz="800" spc="45" dirty="0"/>
              <a:t>Innovating</a:t>
            </a:r>
            <a:r>
              <a:rPr lang="en-CA" sz="800" spc="-90" dirty="0"/>
              <a:t>  </a:t>
            </a:r>
            <a:r>
              <a:rPr lang="en-CA" sz="800" spc="25" dirty="0"/>
              <a:t>Security</a:t>
            </a: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1D0F08AE-A952-BA48-911C-4486DDC94BCF}"/>
              </a:ext>
            </a:extLst>
          </p:cNvPr>
          <p:cNvGrpSpPr/>
          <p:nvPr userDrawn="1"/>
        </p:nvGrpSpPr>
        <p:grpSpPr>
          <a:xfrm rot="-10800000">
            <a:off x="8686800" y="4718278"/>
            <a:ext cx="360158" cy="360158"/>
            <a:chOff x="0" y="0"/>
            <a:chExt cx="960421" cy="960421"/>
          </a:xfrm>
        </p:grpSpPr>
        <p:pic>
          <p:nvPicPr>
            <p:cNvPr id="20" name="Picture 26">
              <a:extLst>
                <a:ext uri="{FF2B5EF4-FFF2-40B4-BE49-F238E27FC236}">
                  <a16:creationId xmlns:a16="http://schemas.microsoft.com/office/drawing/2014/main" id="{513B2CB1-EE75-554D-AC34-4911DE1C4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21" name="Picture 27">
              <a:extLst>
                <a:ext uri="{FF2B5EF4-FFF2-40B4-BE49-F238E27FC236}">
                  <a16:creationId xmlns:a16="http://schemas.microsoft.com/office/drawing/2014/main" id="{187CCFE5-E25A-D242-8083-FECD38769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data.c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engn.ca/project/case-studies/bdat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973" y="458796"/>
            <a:ext cx="138499" cy="436554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900" b="1" dirty="0">
                <a:latin typeface="Arial"/>
                <a:cs typeface="Arial"/>
              </a:rPr>
              <a:t>BDATA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523" y="486799"/>
            <a:ext cx="16510" cy="647065"/>
          </a:xfrm>
          <a:custGeom>
            <a:avLst/>
            <a:gdLst/>
            <a:ahLst/>
            <a:cxnLst/>
            <a:rect l="l" t="t" r="r" b="b"/>
            <a:pathLst>
              <a:path w="16509" h="647065">
                <a:moveTo>
                  <a:pt x="16199" y="646798"/>
                </a:moveTo>
                <a:lnTo>
                  <a:pt x="0" y="646798"/>
                </a:lnTo>
                <a:lnTo>
                  <a:pt x="0" y="0"/>
                </a:lnTo>
                <a:lnTo>
                  <a:pt x="16199" y="0"/>
                </a:lnTo>
                <a:lnTo>
                  <a:pt x="16199" y="646798"/>
                </a:lnTo>
                <a:close/>
              </a:path>
            </a:pathLst>
          </a:custGeom>
          <a:solidFill>
            <a:srgbClr val="00A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5973" y="4717240"/>
            <a:ext cx="684198" cy="235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56656" y="4703365"/>
            <a:ext cx="16510" cy="263525"/>
          </a:xfrm>
          <a:custGeom>
            <a:avLst/>
            <a:gdLst/>
            <a:ahLst/>
            <a:cxnLst/>
            <a:rect l="l" t="t" r="r" b="b"/>
            <a:pathLst>
              <a:path w="16509" h="263525">
                <a:moveTo>
                  <a:pt x="16199" y="263074"/>
                </a:moveTo>
                <a:lnTo>
                  <a:pt x="0" y="263074"/>
                </a:lnTo>
                <a:lnTo>
                  <a:pt x="0" y="0"/>
                </a:lnTo>
                <a:lnTo>
                  <a:pt x="16199" y="0"/>
                </a:lnTo>
                <a:lnTo>
                  <a:pt x="16199" y="2630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D0AD245-A570-0347-9619-F9DE39A3D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24A06B-1DDC-6F4C-99C5-0B9DF785A925}"/>
              </a:ext>
            </a:extLst>
          </p:cNvPr>
          <p:cNvSpPr/>
          <p:nvPr/>
        </p:nvSpPr>
        <p:spPr>
          <a:xfrm>
            <a:off x="304800" y="1636743"/>
            <a:ext cx="31155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BIoT Security </a:t>
            </a:r>
          </a:p>
          <a:p>
            <a:r>
              <a:rPr lang="en-US" sz="2800" u="sng" dirty="0">
                <a:solidFill>
                  <a:schemeClr val="bg1"/>
                </a:solidFill>
              </a:rPr>
              <a:t>Technology </a:t>
            </a:r>
          </a:p>
          <a:p>
            <a:r>
              <a:rPr lang="en-US" sz="2800" u="sng" dirty="0">
                <a:solidFill>
                  <a:schemeClr val="bg1"/>
                </a:solidFill>
              </a:rPr>
              <a:t>Validation &amp; Adoption </a:t>
            </a:r>
            <a:endParaRPr lang="en-US" sz="1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CA1F6D-9DD8-1985-275C-3DC5B41DBD21}"/>
              </a:ext>
            </a:extLst>
          </p:cNvPr>
          <p:cNvSpPr/>
          <p:nvPr/>
        </p:nvSpPr>
        <p:spPr>
          <a:xfrm>
            <a:off x="5446540" y="860532"/>
            <a:ext cx="2882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Airforce looking for a project to implement on their critical infrastructure for better than PKI certificates refer to follow extract from RFQ.. </a:t>
            </a:r>
          </a:p>
          <a:p>
            <a:endParaRPr lang="en-CA" b="1" u="sng" spc="2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EE09E-B84D-D7BB-3A71-7FADA3FCA041}"/>
              </a:ext>
            </a:extLst>
          </p:cNvPr>
          <p:cNvSpPr/>
          <p:nvPr/>
        </p:nvSpPr>
        <p:spPr>
          <a:xfrm>
            <a:off x="5446540" y="3254497"/>
            <a:ext cx="3414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Better layer for </a:t>
            </a: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cyber security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A0FBB34-3EB0-9F4B-DBB6-7E0022946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71750"/>
            <a:ext cx="2555409" cy="71197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AC6B9BF0-22E1-B5E3-9876-675E91D3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27985"/>
            <a:ext cx="1003300" cy="7821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B2B8D56-12D1-4D1B-8908-A715208C6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0" y="558905"/>
            <a:ext cx="4595640" cy="44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2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CA1F6D-9DD8-1985-275C-3DC5B41DBD21}"/>
              </a:ext>
            </a:extLst>
          </p:cNvPr>
          <p:cNvSpPr/>
          <p:nvPr/>
        </p:nvSpPr>
        <p:spPr>
          <a:xfrm>
            <a:off x="5446540" y="860532"/>
            <a:ext cx="288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Canadian Defence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1EE09E-B84D-D7BB-3A71-7FADA3FCA041}"/>
              </a:ext>
            </a:extLst>
          </p:cNvPr>
          <p:cNvSpPr/>
          <p:nvPr/>
        </p:nvSpPr>
        <p:spPr>
          <a:xfrm>
            <a:off x="5410200" y="1683158"/>
            <a:ext cx="3414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</a:t>
            </a: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Apply BIoT on one of the defence ship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3B2B8D56-12D1-4D1B-8908-A715208C6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0" y="558905"/>
            <a:ext cx="4595640" cy="4497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5A767C-EB3D-17D5-6CB5-4EB58A7E7191}"/>
              </a:ext>
            </a:extLst>
          </p:cNvPr>
          <p:cNvSpPr/>
          <p:nvPr/>
        </p:nvSpPr>
        <p:spPr>
          <a:xfrm>
            <a:off x="3657600" y="666750"/>
            <a:ext cx="1371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2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3B0B3-7E4F-3D08-EA25-463D33B7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53562"/>
            <a:ext cx="4531950" cy="440055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066EF3-61E2-2243-D340-034F8EAC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50" y="438150"/>
            <a:ext cx="2197100" cy="58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0CEA87-B280-F2BF-2219-390E973FAF4B}"/>
              </a:ext>
            </a:extLst>
          </p:cNvPr>
          <p:cNvSpPr/>
          <p:nvPr/>
        </p:nvSpPr>
        <p:spPr>
          <a:xfrm>
            <a:off x="5944354" y="1268021"/>
            <a:ext cx="2666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Yokogawa is a global automation company. </a:t>
            </a:r>
          </a:p>
          <a:p>
            <a:endParaRPr lang="en-CA" b="1" u="sng" spc="2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Deploy BIoT for Edge Devices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154884-74D0-3BBB-4CB4-2138E245DCD5}"/>
              </a:ext>
            </a:extLst>
          </p:cNvPr>
          <p:cNvSpPr/>
          <p:nvPr/>
        </p:nvSpPr>
        <p:spPr>
          <a:xfrm>
            <a:off x="5943600" y="2887149"/>
            <a:ext cx="281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Devices : 27000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B66B5E-09EF-73B6-9584-CF7C95DB5567}"/>
              </a:ext>
            </a:extLst>
          </p:cNvPr>
          <p:cNvSpPr/>
          <p:nvPr/>
        </p:nvSpPr>
        <p:spPr>
          <a:xfrm>
            <a:off x="5943600" y="3506147"/>
            <a:ext cx="2818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Meeting , 6 Aug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724C34-79C4-6347-91B7-02042050473D}"/>
              </a:ext>
            </a:extLst>
          </p:cNvPr>
          <p:cNvSpPr/>
          <p:nvPr/>
        </p:nvSpPr>
        <p:spPr>
          <a:xfrm>
            <a:off x="738352" y="526253"/>
            <a:ext cx="6500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spc="20" dirty="0">
                <a:latin typeface="Calibri" panose="020F0502020204030204" pitchFamily="34" charset="0"/>
                <a:cs typeface="Calibri" panose="020F0502020204030204" pitchFamily="34" charset="0"/>
              </a:rPr>
              <a:t>Key Value of the BIoT Technology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6E9DA36-3540-C744-9422-6E3A28384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89805"/>
            <a:ext cx="1080000" cy="10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FEBE64-6C24-3644-9B26-A18FE7344CC0}"/>
              </a:ext>
            </a:extLst>
          </p:cNvPr>
          <p:cNvSpPr/>
          <p:nvPr/>
        </p:nvSpPr>
        <p:spPr>
          <a:xfrm>
            <a:off x="1043979" y="2189087"/>
            <a:ext cx="1278042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6B1877-7191-7440-A802-007272E8C17F}"/>
              </a:ext>
            </a:extLst>
          </p:cNvPr>
          <p:cNvSpPr/>
          <p:nvPr/>
        </p:nvSpPr>
        <p:spPr>
          <a:xfrm>
            <a:off x="3613419" y="2190348"/>
            <a:ext cx="1653338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 of</a:t>
            </a:r>
          </a:p>
          <a:p>
            <a:r>
              <a:rPr lang="en-US" dirty="0">
                <a:solidFill>
                  <a:schemeClr val="bg1"/>
                </a:solidFill>
              </a:rPr>
              <a:t>Trusted Devices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731501-C537-A347-BBA8-252A6FF5E528}"/>
              </a:ext>
            </a:extLst>
          </p:cNvPr>
          <p:cNvSpPr/>
          <p:nvPr/>
        </p:nvSpPr>
        <p:spPr>
          <a:xfrm>
            <a:off x="5763544" y="2190349"/>
            <a:ext cx="1835952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Multilayer Attack </a:t>
            </a:r>
          </a:p>
          <a:p>
            <a:r>
              <a:rPr lang="en-US" dirty="0">
                <a:solidFill>
                  <a:schemeClr val="bg1"/>
                </a:solidFill>
              </a:rPr>
              <a:t>Detection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F982F69-EE05-6847-A6EC-978CF5A2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21" y="988273"/>
            <a:ext cx="1083063" cy="108306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78EEFF1-3E12-3A40-B98C-482BAC46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5" y="2913301"/>
            <a:ext cx="720000" cy="7200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1548BF1-B447-9F48-8B01-8CB84F354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05" y="1157770"/>
            <a:ext cx="720000" cy="7200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E26C513-616D-1048-B59E-2EF3D24C1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67" y="3106060"/>
            <a:ext cx="720000" cy="720000"/>
          </a:xfrm>
          <a:prstGeom prst="rect">
            <a:avLst/>
          </a:prstGeom>
        </p:spPr>
      </p:pic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723F98EF-A18F-934A-A967-89C928E6E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97" y="2819633"/>
            <a:ext cx="1080000" cy="108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7B1A4A-F8E3-4F47-A44E-4C8FC4358C79}"/>
              </a:ext>
            </a:extLst>
          </p:cNvPr>
          <p:cNvSpPr/>
          <p:nvPr/>
        </p:nvSpPr>
        <p:spPr>
          <a:xfrm>
            <a:off x="892431" y="3948370"/>
            <a:ext cx="1581138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Continuous </a:t>
            </a:r>
          </a:p>
          <a:p>
            <a:r>
              <a:rPr lang="en-US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AC4D1B-C439-7A41-BB3A-7566081D7CAC}"/>
              </a:ext>
            </a:extLst>
          </p:cNvPr>
          <p:cNvSpPr/>
          <p:nvPr/>
        </p:nvSpPr>
        <p:spPr>
          <a:xfrm>
            <a:off x="6096000" y="3945880"/>
            <a:ext cx="1443793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Firewall </a:t>
            </a:r>
          </a:p>
          <a:p>
            <a:r>
              <a:rPr lang="en-US" dirty="0">
                <a:solidFill>
                  <a:schemeClr val="bg1"/>
                </a:solidFill>
              </a:rPr>
              <a:t>Management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55DFF-CA5B-B746-A4EE-C7BE7C0A5A45}"/>
              </a:ext>
            </a:extLst>
          </p:cNvPr>
          <p:cNvSpPr/>
          <p:nvPr/>
        </p:nvSpPr>
        <p:spPr>
          <a:xfrm>
            <a:off x="3553928" y="3945880"/>
            <a:ext cx="1740413" cy="646331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 to End Data </a:t>
            </a:r>
          </a:p>
          <a:p>
            <a:r>
              <a:rPr lang="en-US" dirty="0">
                <a:solidFill>
                  <a:schemeClr val="bg1"/>
                </a:solidFill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331398378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426541" y="735273"/>
            <a:ext cx="3788917" cy="3672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8199" y="1906466"/>
            <a:ext cx="2893060" cy="63500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54" dirty="0">
                <a:solidFill>
                  <a:schemeClr val="bg1"/>
                </a:solidFill>
              </a:rPr>
              <a:t>Contact</a:t>
            </a:r>
            <a:r>
              <a:rPr sz="4000" spc="-345" dirty="0">
                <a:solidFill>
                  <a:schemeClr val="bg1"/>
                </a:solidFill>
              </a:rPr>
              <a:t> </a:t>
            </a:r>
            <a:r>
              <a:rPr sz="4000" spc="-35" dirty="0">
                <a:solidFill>
                  <a:schemeClr val="bg1"/>
                </a:solidFill>
              </a:rPr>
              <a:t>Us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598" y="2613407"/>
            <a:ext cx="1812802" cy="733342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19380" rIns="0" bIns="0" rtlCol="0">
            <a:spAutoFit/>
          </a:bodyPr>
          <a:lstStyle/>
          <a:p>
            <a:pPr marL="12700" marR="175895">
              <a:lnSpc>
                <a:spcPct val="150000"/>
              </a:lnSpc>
            </a:pPr>
            <a:r>
              <a:rPr sz="1400" spc="-15" dirty="0">
                <a:solidFill>
                  <a:schemeClr val="bg1"/>
                </a:solidFill>
                <a:latin typeface="Arial Black"/>
                <a:cs typeface="Arial Black"/>
              </a:rPr>
              <a:t>info@bdata.</a:t>
            </a:r>
            <a:r>
              <a:rPr sz="1400" spc="-15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1400" spc="-40" dirty="0">
                <a:solidFill>
                  <a:schemeClr val="bg1"/>
                </a:solidFill>
                <a:latin typeface="Arial Black"/>
                <a:cs typeface="Arial Black"/>
              </a:rPr>
              <a:t>ca  </a:t>
            </a:r>
            <a:r>
              <a:rPr sz="1400" spc="-85" dirty="0">
                <a:solidFill>
                  <a:schemeClr val="bg1"/>
                </a:solidFill>
                <a:latin typeface="Arial Black"/>
                <a:cs typeface="Arial Bla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www.bdata.ca</a:t>
            </a:r>
            <a:endParaRPr sz="14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8919422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C3FCD5-C76F-1375-5BE9-00510B273694}"/>
              </a:ext>
            </a:extLst>
          </p:cNvPr>
          <p:cNvSpPr/>
          <p:nvPr/>
        </p:nvSpPr>
        <p:spPr>
          <a:xfrm>
            <a:off x="2971800" y="2038350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Finished – Business Cases / PoC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4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C1FF3A-28F8-0D23-9467-A6C4589C25FB}"/>
              </a:ext>
            </a:extLst>
          </p:cNvPr>
          <p:cNvSpPr/>
          <p:nvPr/>
        </p:nvSpPr>
        <p:spPr>
          <a:xfrm>
            <a:off x="5448810" y="1624674"/>
            <a:ext cx="360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Deploy BIoT blockchain-based authentication, secure remote management, intrusion detection, file integrity,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B0D31-880D-7DC0-3C09-4AAB968479E6}"/>
              </a:ext>
            </a:extLst>
          </p:cNvPr>
          <p:cNvSpPr/>
          <p:nvPr/>
        </p:nvSpPr>
        <p:spPr>
          <a:xfrm>
            <a:off x="5448810" y="3027269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Assets : 10,000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4486BA-E294-2A76-6229-2D826F3773EF}"/>
              </a:ext>
            </a:extLst>
          </p:cNvPr>
          <p:cNvSpPr/>
          <p:nvPr/>
        </p:nvSpPr>
        <p:spPr>
          <a:xfrm>
            <a:off x="5448810" y="348100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n-CA" b="1" u="sng" spc="20" dirty="0">
                <a:solidFill>
                  <a:srgbClr val="00B0F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endParaRPr lang="en-US" dirty="0">
              <a:solidFill>
                <a:srgbClr val="00B0F0"/>
              </a:solidFill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0F0B0B9-474F-9BFB-B8C8-054AAC0D7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82947"/>
            <a:ext cx="1708522" cy="762199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5134191-EC2F-575B-90AD-19316CEF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2" y="285750"/>
            <a:ext cx="4649218" cy="4321612"/>
          </a:xfrm>
          <a:prstGeom prst="rect">
            <a:avLst/>
          </a:prstGeom>
        </p:spPr>
      </p:pic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B66904AE-D32B-1705-DDBE-97F465263B06}"/>
              </a:ext>
            </a:extLst>
          </p:cNvPr>
          <p:cNvSpPr txBox="1"/>
          <p:nvPr/>
        </p:nvSpPr>
        <p:spPr>
          <a:xfrm>
            <a:off x="5410200" y="4211741"/>
            <a:ext cx="380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hlinkClick r:id="rId4"/>
              </a:rPr>
              <a:t>Click on the link : Case study published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471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DE5C09-FD40-1C23-9D7B-27604F9F9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7177"/>
            <a:ext cx="2030705" cy="1015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CAC852-44FA-F527-1D0C-5A051C99B593}"/>
              </a:ext>
            </a:extLst>
          </p:cNvPr>
          <p:cNvSpPr/>
          <p:nvPr/>
        </p:nvSpPr>
        <p:spPr>
          <a:xfrm>
            <a:off x="5715001" y="1250835"/>
            <a:ext cx="34289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ENCQOR is a collaboration 5G test bed for paid PoC opportunity in partnership with the Ontario government, Nokia, Thales etc. </a:t>
            </a:r>
          </a:p>
          <a:p>
            <a:endParaRPr lang="en-CA" b="1" u="sng" spc="2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Deploy BIoT Technology on 5G to stream data from PLC/Edge Device to Cloud.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B232C-F039-CA01-C45A-1D31904DEFE9}"/>
              </a:ext>
            </a:extLst>
          </p:cNvPr>
          <p:cNvSpPr/>
          <p:nvPr/>
        </p:nvSpPr>
        <p:spPr>
          <a:xfrm>
            <a:off x="5689599" y="3792809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Devices: 10,000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3828EA-CB25-C0CB-1A3B-92E085C1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97177"/>
            <a:ext cx="5181600" cy="47491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3579F-1B6C-6CFD-3F22-3C9A597B199A}"/>
              </a:ext>
            </a:extLst>
          </p:cNvPr>
          <p:cNvSpPr/>
          <p:nvPr/>
        </p:nvSpPr>
        <p:spPr>
          <a:xfrm>
            <a:off x="5672393" y="4139817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n-CA" b="1" u="sng" spc="20" dirty="0">
                <a:solidFill>
                  <a:srgbClr val="00B0F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endParaRPr lang="en-US" dirty="0">
              <a:solidFill>
                <a:srgbClr val="00B0F0"/>
              </a:solidFill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8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ogo&#10;&#10;Description automatically generated">
            <a:extLst>
              <a:ext uri="{FF2B5EF4-FFF2-40B4-BE49-F238E27FC236}">
                <a16:creationId xmlns:a16="http://schemas.microsoft.com/office/drawing/2014/main" id="{4D3E9E16-1993-C3FD-A222-364E1D36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61950"/>
            <a:ext cx="1195568" cy="11824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61DFE3-9182-24A8-0F68-A73D8A6BB45C}"/>
              </a:ext>
            </a:extLst>
          </p:cNvPr>
          <p:cNvSpPr/>
          <p:nvPr/>
        </p:nvSpPr>
        <p:spPr>
          <a:xfrm>
            <a:off x="5867400" y="1657350"/>
            <a:ext cx="304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BIoT Enabled Secure – </a:t>
            </a:r>
            <a:r>
              <a:rPr lang="en-CA" b="1" u="sng" spc="2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provide </a:t>
            </a:r>
            <a:r>
              <a:rPr lang="en-CA" b="1" u="sng" spc="20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esim</a:t>
            </a:r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integration with device to avoid certificate stolen.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1ECCFF2-D77F-3E39-D2B8-5EC86C78B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62050"/>
            <a:ext cx="5200417" cy="2819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598F97-D6E0-4D9C-FAD8-E960ED2B9AC6}"/>
              </a:ext>
            </a:extLst>
          </p:cNvPr>
          <p:cNvSpPr/>
          <p:nvPr/>
        </p:nvSpPr>
        <p:spPr>
          <a:xfrm>
            <a:off x="5791200" y="3768629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n-CA" b="1" u="sng" spc="20" dirty="0">
                <a:solidFill>
                  <a:srgbClr val="00B0F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endParaRPr lang="en-US" dirty="0">
              <a:solidFill>
                <a:srgbClr val="00B0F0"/>
              </a:solidFill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76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2880584B-D781-9ECD-CD62-A22476E2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42950"/>
            <a:ext cx="978169" cy="5014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24DF278-426A-587F-348A-9D8EC4BE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3512"/>
            <a:ext cx="5105400" cy="4820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E9121-51B5-A580-0742-66FC2D32D49C}"/>
              </a:ext>
            </a:extLst>
          </p:cNvPr>
          <p:cNvSpPr/>
          <p:nvPr/>
        </p:nvSpPr>
        <p:spPr>
          <a:xfrm>
            <a:off x="5867400" y="1657350"/>
            <a:ext cx="304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MGRID is a Yukon based mining system integrator, we provided BIoT technology for secure data streaming from satellite to cloud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6E5873-05D5-98C2-A40E-700566461EFA}"/>
              </a:ext>
            </a:extLst>
          </p:cNvPr>
          <p:cNvSpPr/>
          <p:nvPr/>
        </p:nvSpPr>
        <p:spPr>
          <a:xfrm>
            <a:off x="5850194" y="3757292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Status: </a:t>
            </a:r>
            <a:r>
              <a:rPr lang="en-CA" b="1" u="sng" spc="20" dirty="0">
                <a:solidFill>
                  <a:srgbClr val="00B0F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Finished</a:t>
            </a:r>
            <a:endParaRPr lang="en-US" dirty="0">
              <a:solidFill>
                <a:srgbClr val="00B0F0"/>
              </a:solidFill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26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4E9121-51B5-A580-0742-66FC2D32D49C}"/>
              </a:ext>
            </a:extLst>
          </p:cNvPr>
          <p:cNvSpPr/>
          <p:nvPr/>
        </p:nvSpPr>
        <p:spPr>
          <a:xfrm>
            <a:off x="5867400" y="165735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Humber College Lab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icture containing floor, indoor, wall, room&#10;&#10;Description automatically generated">
            <a:extLst>
              <a:ext uri="{FF2B5EF4-FFF2-40B4-BE49-F238E27FC236}">
                <a16:creationId xmlns:a16="http://schemas.microsoft.com/office/drawing/2014/main" id="{DDBC6AD5-1AAD-D0C2-6960-E8F5EC5B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90471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3C223E-662C-AFFB-F814-9CEA745FFAA0}"/>
              </a:ext>
            </a:extLst>
          </p:cNvPr>
          <p:cNvSpPr/>
          <p:nvPr/>
        </p:nvSpPr>
        <p:spPr>
          <a:xfrm>
            <a:off x="3200400" y="2038350"/>
            <a:ext cx="403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Pipeline Projects – 2022 Q3/Q4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59A70E4-C2A6-2256-B8FF-EA128B24A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1" y="793750"/>
            <a:ext cx="5410200" cy="4177605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5843DD4-F83F-5929-A608-C0F2DCD8C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69850"/>
            <a:ext cx="2311400" cy="172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F9CD47-F880-38E5-5D97-45EA02757CAA}"/>
              </a:ext>
            </a:extLst>
          </p:cNvPr>
          <p:cNvSpPr/>
          <p:nvPr/>
        </p:nvSpPr>
        <p:spPr>
          <a:xfrm>
            <a:off x="5877208" y="1366901"/>
            <a:ext cx="2921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KINOVA is a robotic company out of Montreal, </a:t>
            </a:r>
          </a:p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Case: Deploy BIoT for Cloud-based secure Robotic -  Operation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4E9417-5FE4-420F-B9A0-EFCED3073A38}"/>
              </a:ext>
            </a:extLst>
          </p:cNvPr>
          <p:cNvSpPr/>
          <p:nvPr/>
        </p:nvSpPr>
        <p:spPr>
          <a:xfrm>
            <a:off x="5867400" y="2959032"/>
            <a:ext cx="292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u="sng" spc="2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Devices : 3500 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5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F2F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69366</TotalTime>
  <Words>438</Words>
  <Application>Microsoft Macintosh PowerPoint</Application>
  <PresentationFormat>On-screen Show (16:9)</PresentationFormat>
  <Paragraphs>53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Syed Bari</cp:lastModifiedBy>
  <cp:revision>69</cp:revision>
  <cp:lastPrinted>2022-06-03T06:50:43Z</cp:lastPrinted>
  <dcterms:created xsi:type="dcterms:W3CDTF">2021-10-08T05:53:07Z</dcterms:created>
  <dcterms:modified xsi:type="dcterms:W3CDTF">2022-07-26T14:16:09Z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2021-10-08T00:00:00Z</vt:filetime>
  </property>
</Properties>
</file>